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76" r:id="rId6"/>
    <p:sldId id="277" r:id="rId7"/>
    <p:sldId id="278" r:id="rId8"/>
    <p:sldId id="268" r:id="rId9"/>
    <p:sldId id="270" r:id="rId10"/>
    <p:sldId id="269" r:id="rId11"/>
    <p:sldId id="271" r:id="rId12"/>
    <p:sldId id="272" r:id="rId13"/>
    <p:sldId id="273" r:id="rId14"/>
    <p:sldId id="274" r:id="rId15"/>
    <p:sldId id="27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723" y="-28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70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82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91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7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83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92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98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84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705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52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24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3050"/>
            <a:ext cx="4648200" cy="1936750"/>
          </a:xfrm>
        </p:spPr>
        <p:txBody>
          <a:bodyPr>
            <a:noAutofit/>
          </a:bodyPr>
          <a:lstStyle/>
          <a:p>
            <a:r>
              <a:rPr lang="en-US" sz="3600" dirty="0" smtClean="0"/>
              <a:t>I76 Viaduct</a:t>
            </a:r>
            <a:br>
              <a:rPr lang="en-US" sz="3600" dirty="0" smtClean="0"/>
            </a:br>
            <a:r>
              <a:rPr lang="en-US" sz="3600" dirty="0" smtClean="0"/>
              <a:t>Vibration Survey</a:t>
            </a:r>
            <a:endParaRPr lang="en-US" sz="36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457200" y="2286000"/>
            <a:ext cx="4191000" cy="3840163"/>
          </a:xfrm>
        </p:spPr>
        <p:txBody>
          <a:bodyPr>
            <a:normAutofit/>
          </a:bodyPr>
          <a:lstStyle/>
          <a:p>
            <a:r>
              <a:rPr lang="en-US" sz="2800" i="1" dirty="0" smtClean="0"/>
              <a:t>Test Debrief</a:t>
            </a:r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Drexel University</a:t>
            </a:r>
          </a:p>
          <a:p>
            <a:r>
              <a:rPr lang="en-US" sz="2800" dirty="0" smtClean="0"/>
              <a:t>Rutgers University</a:t>
            </a:r>
          </a:p>
          <a:p>
            <a:endParaRPr lang="en-US" sz="2800" dirty="0"/>
          </a:p>
          <a:p>
            <a:r>
              <a:rPr lang="en-US" sz="2800" dirty="0" err="1" smtClean="0"/>
              <a:t>PennDOT</a:t>
            </a:r>
            <a:r>
              <a:rPr lang="en-US" sz="2800" dirty="0" smtClean="0"/>
              <a:t> District 6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79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40" y="762000"/>
            <a:ext cx="9167840" cy="4784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3938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train_psd_0-2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51456"/>
            <a:ext cx="9144000" cy="4240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914400" y="609600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/>
              <a:t>PSD: 0-25 </a:t>
            </a:r>
            <a:r>
              <a:rPr lang="en-US" sz="3200" dirty="0" smtClean="0"/>
              <a:t>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9878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train_psd_1.5-5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" r="5909"/>
          <a:stretch/>
        </p:blipFill>
        <p:spPr bwMode="auto">
          <a:xfrm>
            <a:off x="0" y="1194051"/>
            <a:ext cx="9144000" cy="467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685800" y="533400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/>
              <a:t>PSD - </a:t>
            </a:r>
            <a:r>
              <a:rPr lang="en-US" sz="3200" dirty="0" smtClean="0"/>
              <a:t>Zoom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78733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strain_cpsd_cg-bot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" r="6576"/>
          <a:stretch/>
        </p:blipFill>
        <p:spPr bwMode="auto">
          <a:xfrm>
            <a:off x="94930" y="1295400"/>
            <a:ext cx="8972870" cy="4604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066800" y="381000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/>
              <a:t>CPSD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9426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train_cpsd_BF-34G4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0" r="6623"/>
          <a:stretch/>
        </p:blipFill>
        <p:spPr bwMode="auto">
          <a:xfrm>
            <a:off x="0" y="1295400"/>
            <a:ext cx="9140709" cy="472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066800" y="381000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/>
              <a:t>CPSD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56891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50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381000"/>
            <a:ext cx="8758995" cy="1708609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t="17537" r="16807" b="7463"/>
          <a:stretch>
            <a:fillRect/>
          </a:stretch>
        </p:blipFill>
        <p:spPr bwMode="auto">
          <a:xfrm>
            <a:off x="60278" y="2133600"/>
            <a:ext cx="9007522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228600" y="152400"/>
            <a:ext cx="1640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Chosen Section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553200" y="32004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G7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971800" y="38862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Span 7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696200" y="2971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Span 8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057400" y="43434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G6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8763000" y="28956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G8</a:t>
            </a:r>
            <a:endParaRPr lang="en-US" b="1" dirty="0"/>
          </a:p>
        </p:txBody>
      </p:sp>
      <p:sp>
        <p:nvSpPr>
          <p:cNvPr id="2" name="Rounded Rectangle 1"/>
          <p:cNvSpPr/>
          <p:nvPr/>
        </p:nvSpPr>
        <p:spPr>
          <a:xfrm>
            <a:off x="4724400" y="521732"/>
            <a:ext cx="1905000" cy="1611868"/>
          </a:xfrm>
          <a:prstGeom prst="round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 txBox="1">
            <a:spLocks/>
          </p:cNvSpPr>
          <p:nvPr/>
        </p:nvSpPr>
        <p:spPr>
          <a:xfrm>
            <a:off x="4114800" y="5181600"/>
            <a:ext cx="51816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30 Accelerometers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12 Strain Gauges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Collected &gt;12 hours of data</a:t>
            </a:r>
          </a:p>
        </p:txBody>
      </p:sp>
    </p:spTree>
    <p:extLst>
      <p:ext uri="{BB962C8B-B14F-4D97-AF65-F5344CB8AC3E}">
        <p14:creationId xmlns:p14="http://schemas.microsoft.com/office/powerpoint/2010/main" val="3637528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7445" y="764461"/>
            <a:ext cx="35336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30 Accelerometers: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22 vertically oriented </a:t>
            </a:r>
            <a:r>
              <a:rPr lang="en-US" dirty="0" err="1" smtClean="0"/>
              <a:t>accels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3 transversely oriented </a:t>
            </a:r>
            <a:r>
              <a:rPr lang="en-US" dirty="0" err="1" smtClean="0"/>
              <a:t>accels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</a:t>
            </a:r>
            <a:r>
              <a:rPr lang="en-US" dirty="0" smtClean="0"/>
              <a:t> longitudinally oriented </a:t>
            </a:r>
            <a:r>
              <a:rPr lang="en-US" dirty="0" err="1" smtClean="0"/>
              <a:t>accels</a:t>
            </a:r>
            <a:endParaRPr lang="en-US" dirty="0" smtClean="0"/>
          </a:p>
          <a:p>
            <a:r>
              <a:rPr lang="en-US" dirty="0" smtClean="0"/>
              <a:t>12 Strain Gauges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9 on W-Beams. 3 on Box Girder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354719" y="240268"/>
            <a:ext cx="3710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Instrumentation Plan</a:t>
            </a:r>
            <a:endParaRPr lang="en-US" b="1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3810000" y="2590800"/>
            <a:ext cx="738793" cy="913710"/>
            <a:chOff x="3528407" y="2590800"/>
            <a:chExt cx="738793" cy="913710"/>
          </a:xfrm>
        </p:grpSpPr>
        <p:grpSp>
          <p:nvGrpSpPr>
            <p:cNvPr id="83" name="Group 82"/>
            <p:cNvGrpSpPr/>
            <p:nvPr/>
          </p:nvGrpSpPr>
          <p:grpSpPr>
            <a:xfrm>
              <a:off x="3601800" y="2590800"/>
              <a:ext cx="665400" cy="913710"/>
              <a:chOff x="6400800" y="907088"/>
              <a:chExt cx="1524000" cy="2214880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6400800" y="907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400800" y="2812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7086600" y="1059488"/>
                <a:ext cx="152400" cy="1752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7093345" y="2971800"/>
                <a:ext cx="152400" cy="150168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9" name="Oval 88"/>
            <p:cNvSpPr/>
            <p:nvPr/>
          </p:nvSpPr>
          <p:spPr>
            <a:xfrm>
              <a:off x="3528407" y="2933931"/>
              <a:ext cx="228600" cy="22541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3004532" y="2590800"/>
            <a:ext cx="753685" cy="913710"/>
            <a:chOff x="2537807" y="2590800"/>
            <a:chExt cx="753685" cy="913710"/>
          </a:xfrm>
        </p:grpSpPr>
        <p:grpSp>
          <p:nvGrpSpPr>
            <p:cNvPr id="75" name="Group 74"/>
            <p:cNvGrpSpPr/>
            <p:nvPr/>
          </p:nvGrpSpPr>
          <p:grpSpPr>
            <a:xfrm>
              <a:off x="2626092" y="2590800"/>
              <a:ext cx="665400" cy="913710"/>
              <a:chOff x="6400800" y="907088"/>
              <a:chExt cx="1524000" cy="221488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400800" y="907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400800" y="2812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7086600" y="1059488"/>
                <a:ext cx="152400" cy="1752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7239000" y="1671320"/>
                <a:ext cx="152400" cy="150168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7093345" y="2971800"/>
                <a:ext cx="152400" cy="150168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Oval 89"/>
            <p:cNvSpPr/>
            <p:nvPr/>
          </p:nvSpPr>
          <p:spPr>
            <a:xfrm>
              <a:off x="2537807" y="2933931"/>
              <a:ext cx="228600" cy="225417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2209800" y="2590800"/>
            <a:ext cx="762000" cy="913710"/>
            <a:chOff x="815887" y="2589784"/>
            <a:chExt cx="762000" cy="913710"/>
          </a:xfrm>
        </p:grpSpPr>
        <p:sp>
          <p:nvSpPr>
            <p:cNvPr id="91" name="Multiply 90"/>
            <p:cNvSpPr/>
            <p:nvPr/>
          </p:nvSpPr>
          <p:spPr>
            <a:xfrm>
              <a:off x="815887" y="2970784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912487" y="2589784"/>
              <a:ext cx="665400" cy="913710"/>
              <a:chOff x="6400800" y="907088"/>
              <a:chExt cx="1524000" cy="2214880"/>
            </a:xfrm>
          </p:grpSpPr>
          <p:sp>
            <p:nvSpPr>
              <p:cNvPr id="93" name="Rectangle 92"/>
              <p:cNvSpPr/>
              <p:nvPr/>
            </p:nvSpPr>
            <p:spPr>
              <a:xfrm>
                <a:off x="6400800" y="907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6400800" y="2812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7086600" y="1059488"/>
                <a:ext cx="152400" cy="1752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7093345" y="2971800"/>
                <a:ext cx="152400" cy="150168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2" name="Group 141"/>
          <p:cNvGrpSpPr/>
          <p:nvPr/>
        </p:nvGrpSpPr>
        <p:grpSpPr>
          <a:xfrm>
            <a:off x="762000" y="3511034"/>
            <a:ext cx="7657383" cy="3395365"/>
            <a:chOff x="743822" y="3511034"/>
            <a:chExt cx="7657383" cy="3395365"/>
          </a:xfrm>
        </p:grpSpPr>
        <p:sp>
          <p:nvSpPr>
            <p:cNvPr id="5" name="Rectangle 4"/>
            <p:cNvSpPr/>
            <p:nvPr/>
          </p:nvSpPr>
          <p:spPr>
            <a:xfrm>
              <a:off x="830744" y="3839446"/>
              <a:ext cx="7471852" cy="2770332"/>
            </a:xfrm>
            <a:prstGeom prst="rect">
              <a:avLst/>
            </a:prstGeom>
            <a:solidFill>
              <a:srgbClr val="F6F5EE"/>
            </a:solidFill>
            <a:ln w="12700">
              <a:solidFill>
                <a:srgbClr val="73614F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43822" y="3776392"/>
              <a:ext cx="337330" cy="290046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420715" y="3776392"/>
              <a:ext cx="337330" cy="290046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8063875" y="3776392"/>
              <a:ext cx="337330" cy="290046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956340" y="3902499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956340" y="6424640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946220" y="4284842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46220" y="5043061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46220" y="4663164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46220" y="5304733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46220" y="5683054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46220" y="6062952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Multiply 14"/>
            <p:cNvSpPr/>
            <p:nvPr/>
          </p:nvSpPr>
          <p:spPr>
            <a:xfrm>
              <a:off x="811288" y="5136065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Multiply 17"/>
            <p:cNvSpPr/>
            <p:nvPr/>
          </p:nvSpPr>
          <p:spPr>
            <a:xfrm>
              <a:off x="2649736" y="386309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Multiply 18"/>
            <p:cNvSpPr/>
            <p:nvPr/>
          </p:nvSpPr>
          <p:spPr>
            <a:xfrm>
              <a:off x="2649735" y="500522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Multiply 19"/>
            <p:cNvSpPr/>
            <p:nvPr/>
          </p:nvSpPr>
          <p:spPr>
            <a:xfrm>
              <a:off x="2649735" y="526690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Multiply 20"/>
            <p:cNvSpPr/>
            <p:nvPr/>
          </p:nvSpPr>
          <p:spPr>
            <a:xfrm>
              <a:off x="2649735" y="6386808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Multiply 25"/>
            <p:cNvSpPr/>
            <p:nvPr/>
          </p:nvSpPr>
          <p:spPr>
            <a:xfrm>
              <a:off x="1747378" y="500522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Multiply 26"/>
            <p:cNvSpPr/>
            <p:nvPr/>
          </p:nvSpPr>
          <p:spPr>
            <a:xfrm>
              <a:off x="3577391" y="500522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Multiply 27"/>
            <p:cNvSpPr/>
            <p:nvPr/>
          </p:nvSpPr>
          <p:spPr>
            <a:xfrm>
              <a:off x="1747378" y="526690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ultiply 28"/>
            <p:cNvSpPr/>
            <p:nvPr/>
          </p:nvSpPr>
          <p:spPr>
            <a:xfrm>
              <a:off x="3577391" y="526690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Multiply 29"/>
            <p:cNvSpPr/>
            <p:nvPr/>
          </p:nvSpPr>
          <p:spPr>
            <a:xfrm>
              <a:off x="5432704" y="387254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Multiply 31"/>
            <p:cNvSpPr/>
            <p:nvPr/>
          </p:nvSpPr>
          <p:spPr>
            <a:xfrm>
              <a:off x="2649736" y="444931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Multiply 32"/>
            <p:cNvSpPr/>
            <p:nvPr/>
          </p:nvSpPr>
          <p:spPr>
            <a:xfrm>
              <a:off x="2649736" y="5840367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Multiply 34"/>
            <p:cNvSpPr/>
            <p:nvPr/>
          </p:nvSpPr>
          <p:spPr>
            <a:xfrm>
              <a:off x="5432704" y="6386808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Multiply 35"/>
            <p:cNvSpPr/>
            <p:nvPr/>
          </p:nvSpPr>
          <p:spPr>
            <a:xfrm>
              <a:off x="5432704" y="500522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ultiply 37"/>
            <p:cNvSpPr/>
            <p:nvPr/>
          </p:nvSpPr>
          <p:spPr>
            <a:xfrm>
              <a:off x="5432704" y="526690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Multiply 39"/>
            <p:cNvSpPr/>
            <p:nvPr/>
          </p:nvSpPr>
          <p:spPr>
            <a:xfrm>
              <a:off x="1747378" y="3870972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Multiply 40"/>
            <p:cNvSpPr/>
            <p:nvPr/>
          </p:nvSpPr>
          <p:spPr>
            <a:xfrm>
              <a:off x="3577391" y="6386808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Multiply 41"/>
            <p:cNvSpPr/>
            <p:nvPr/>
          </p:nvSpPr>
          <p:spPr>
            <a:xfrm>
              <a:off x="3577391" y="3861514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Multiply 42"/>
            <p:cNvSpPr/>
            <p:nvPr/>
          </p:nvSpPr>
          <p:spPr>
            <a:xfrm>
              <a:off x="1747378" y="638523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109273" y="5544768"/>
              <a:ext cx="577839" cy="246221"/>
            </a:xfrm>
            <a:prstGeom prst="rect">
              <a:avLst/>
            </a:prstGeom>
            <a:solidFill>
              <a:schemeClr val="bg1">
                <a:alpha val="54000"/>
              </a:schemeClr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dirty="0" smtClean="0"/>
                <a:t>2’</a:t>
              </a:r>
              <a:endParaRPr lang="en-US" sz="16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104827" y="3511034"/>
              <a:ext cx="1292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Span  7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876948" y="3511034"/>
              <a:ext cx="1292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Span  8</a:t>
              </a:r>
              <a:endParaRPr lang="en-US" dirty="0"/>
            </a:p>
          </p:txBody>
        </p:sp>
        <p:sp>
          <p:nvSpPr>
            <p:cNvPr id="2" name="Oval 1"/>
            <p:cNvSpPr/>
            <p:nvPr/>
          </p:nvSpPr>
          <p:spPr>
            <a:xfrm>
              <a:off x="2635447" y="5249695"/>
              <a:ext cx="228600" cy="225417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2635447" y="3848912"/>
              <a:ext cx="228600" cy="22541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3567866" y="4991912"/>
              <a:ext cx="228600" cy="22541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2635447" y="4995499"/>
              <a:ext cx="228600" cy="22541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2519" y="5099809"/>
              <a:ext cx="471687" cy="26167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Arrow Connector 100"/>
            <p:cNvCxnSpPr/>
            <p:nvPr/>
          </p:nvCxnSpPr>
          <p:spPr>
            <a:xfrm>
              <a:off x="4200931" y="5562600"/>
              <a:ext cx="381000" cy="0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Oval 102"/>
            <p:cNvSpPr/>
            <p:nvPr/>
          </p:nvSpPr>
          <p:spPr>
            <a:xfrm>
              <a:off x="4080943" y="5241527"/>
              <a:ext cx="228600" cy="225417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/>
            <p:nvPr/>
          </p:nvCxnSpPr>
          <p:spPr>
            <a:xfrm>
              <a:off x="1848577" y="3695700"/>
              <a:ext cx="0" cy="30861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8" name="TextBox 127"/>
            <p:cNvSpPr txBox="1"/>
            <p:nvPr/>
          </p:nvSpPr>
          <p:spPr>
            <a:xfrm>
              <a:off x="1797376" y="6629400"/>
              <a:ext cx="4886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1/4</a:t>
              </a:r>
              <a:endParaRPr lang="en-US" sz="1200" dirty="0"/>
            </a:p>
          </p:txBody>
        </p:sp>
        <p:cxnSp>
          <p:nvCxnSpPr>
            <p:cNvPr id="129" name="Straight Connector 128"/>
            <p:cNvCxnSpPr/>
            <p:nvPr/>
          </p:nvCxnSpPr>
          <p:spPr>
            <a:xfrm>
              <a:off x="2757113" y="3694317"/>
              <a:ext cx="0" cy="30861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/>
            <p:cNvSpPr txBox="1"/>
            <p:nvPr/>
          </p:nvSpPr>
          <p:spPr>
            <a:xfrm>
              <a:off x="2705911" y="6628017"/>
              <a:ext cx="86195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 smtClean="0"/>
                <a:t>Midspan</a:t>
              </a:r>
              <a:endParaRPr lang="en-US" sz="1200" dirty="0"/>
            </a:p>
          </p:txBody>
        </p:sp>
        <p:cxnSp>
          <p:nvCxnSpPr>
            <p:cNvPr id="131" name="Straight Connector 130"/>
            <p:cNvCxnSpPr/>
            <p:nvPr/>
          </p:nvCxnSpPr>
          <p:spPr>
            <a:xfrm>
              <a:off x="3689345" y="3694317"/>
              <a:ext cx="0" cy="30861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/>
            <p:cNvSpPr txBox="1"/>
            <p:nvPr/>
          </p:nvSpPr>
          <p:spPr>
            <a:xfrm>
              <a:off x="3638144" y="6628017"/>
              <a:ext cx="4886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3/4</a:t>
              </a:r>
              <a:endParaRPr lang="en-US" sz="1200" dirty="0"/>
            </a:p>
          </p:txBody>
        </p:sp>
        <p:cxnSp>
          <p:nvCxnSpPr>
            <p:cNvPr id="133" name="Straight Connector 132"/>
            <p:cNvCxnSpPr/>
            <p:nvPr/>
          </p:nvCxnSpPr>
          <p:spPr>
            <a:xfrm>
              <a:off x="5543465" y="3694317"/>
              <a:ext cx="0" cy="30861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/>
            <p:cNvSpPr txBox="1"/>
            <p:nvPr/>
          </p:nvSpPr>
          <p:spPr>
            <a:xfrm>
              <a:off x="5492264" y="6628017"/>
              <a:ext cx="4886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1/4</a:t>
              </a:r>
              <a:endParaRPr lang="en-US" sz="1200" dirty="0"/>
            </a:p>
          </p:txBody>
        </p:sp>
        <p:cxnSp>
          <p:nvCxnSpPr>
            <p:cNvPr id="138" name="Straight Connector 137"/>
            <p:cNvCxnSpPr>
              <a:stCxn id="12" idx="2"/>
              <a:endCxn id="13" idx="0"/>
            </p:cNvCxnSpPr>
            <p:nvPr/>
          </p:nvCxnSpPr>
          <p:spPr>
            <a:xfrm>
              <a:off x="4589380" y="5418229"/>
              <a:ext cx="0" cy="2648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/>
          </p:nvCxnSpPr>
          <p:spPr>
            <a:xfrm>
              <a:off x="4191000" y="5410200"/>
              <a:ext cx="0" cy="2648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2" name="Group 151"/>
          <p:cNvGrpSpPr/>
          <p:nvPr/>
        </p:nvGrpSpPr>
        <p:grpSpPr>
          <a:xfrm>
            <a:off x="838200" y="2590800"/>
            <a:ext cx="1470019" cy="1264413"/>
            <a:chOff x="-2133600" y="3954110"/>
            <a:chExt cx="1470019" cy="1264413"/>
          </a:xfrm>
        </p:grpSpPr>
        <p:grpSp>
          <p:nvGrpSpPr>
            <p:cNvPr id="150" name="Group 149"/>
            <p:cNvGrpSpPr/>
            <p:nvPr/>
          </p:nvGrpSpPr>
          <p:grpSpPr>
            <a:xfrm>
              <a:off x="-2057400" y="3954110"/>
              <a:ext cx="1393819" cy="1264413"/>
              <a:chOff x="-2057400" y="3954110"/>
              <a:chExt cx="1393819" cy="1264413"/>
            </a:xfrm>
          </p:grpSpPr>
          <p:grpSp>
            <p:nvGrpSpPr>
              <p:cNvPr id="104" name="Group 103"/>
              <p:cNvGrpSpPr/>
              <p:nvPr/>
            </p:nvGrpSpPr>
            <p:grpSpPr>
              <a:xfrm>
                <a:off x="-2049722" y="3954110"/>
                <a:ext cx="737107" cy="905059"/>
                <a:chOff x="6400800" y="907088"/>
                <a:chExt cx="1524000" cy="2217112"/>
              </a:xfrm>
            </p:grpSpPr>
            <p:sp>
              <p:nvSpPr>
                <p:cNvPr id="105" name="Rectangle 104"/>
                <p:cNvSpPr/>
                <p:nvPr/>
              </p:nvSpPr>
              <p:spPr>
                <a:xfrm>
                  <a:off x="6400800" y="907088"/>
                  <a:ext cx="1524000" cy="1524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6" name="Rectangle 105"/>
                <p:cNvSpPr/>
                <p:nvPr/>
              </p:nvSpPr>
              <p:spPr>
                <a:xfrm>
                  <a:off x="6400800" y="2812088"/>
                  <a:ext cx="1524000" cy="1524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7" name="Rectangle 106"/>
                <p:cNvSpPr/>
                <p:nvPr/>
              </p:nvSpPr>
              <p:spPr>
                <a:xfrm>
                  <a:off x="7086600" y="1059488"/>
                  <a:ext cx="152400" cy="17526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6761729" y="2974032"/>
                  <a:ext cx="152401" cy="15016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7239000" y="2133520"/>
                  <a:ext cx="152400" cy="15016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7239000" y="1499757"/>
                  <a:ext cx="152400" cy="15016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7431584" y="2971800"/>
                  <a:ext cx="152401" cy="15016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cxnSp>
            <p:nvCxnSpPr>
              <p:cNvPr id="113" name="Straight Arrow Connector 112"/>
              <p:cNvCxnSpPr/>
              <p:nvPr/>
            </p:nvCxnSpPr>
            <p:spPr>
              <a:xfrm flipV="1">
                <a:off x="-1205120" y="3954111"/>
                <a:ext cx="0" cy="301686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TextBox 113"/>
              <p:cNvSpPr txBox="1"/>
              <p:nvPr/>
            </p:nvSpPr>
            <p:spPr>
              <a:xfrm>
                <a:off x="-1444831" y="4024144"/>
                <a:ext cx="7812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h/3</a:t>
                </a:r>
                <a:endParaRPr lang="en-US" sz="1000" dirty="0"/>
              </a:p>
            </p:txBody>
          </p:sp>
          <p:cxnSp>
            <p:nvCxnSpPr>
              <p:cNvPr id="115" name="Straight Arrow Connector 114"/>
              <p:cNvCxnSpPr/>
              <p:nvPr/>
            </p:nvCxnSpPr>
            <p:spPr>
              <a:xfrm flipV="1">
                <a:off x="-1205120" y="4218086"/>
                <a:ext cx="0" cy="301686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TextBox 115"/>
              <p:cNvSpPr txBox="1"/>
              <p:nvPr/>
            </p:nvSpPr>
            <p:spPr>
              <a:xfrm>
                <a:off x="-1444831" y="4288120"/>
                <a:ext cx="7812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h/3</a:t>
                </a:r>
                <a:endParaRPr lang="en-US" sz="1000" dirty="0"/>
              </a:p>
            </p:txBody>
          </p:sp>
          <p:cxnSp>
            <p:nvCxnSpPr>
              <p:cNvPr id="117" name="Straight Arrow Connector 116"/>
              <p:cNvCxnSpPr/>
              <p:nvPr/>
            </p:nvCxnSpPr>
            <p:spPr>
              <a:xfrm flipV="1">
                <a:off x="-1205120" y="4503611"/>
                <a:ext cx="0" cy="301686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TextBox 117"/>
              <p:cNvSpPr txBox="1"/>
              <p:nvPr/>
            </p:nvSpPr>
            <p:spPr>
              <a:xfrm>
                <a:off x="-1444831" y="4573645"/>
                <a:ext cx="7812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h/3</a:t>
                </a:r>
                <a:endParaRPr lang="en-US" sz="1000" dirty="0"/>
              </a:p>
            </p:txBody>
          </p:sp>
          <p:cxnSp>
            <p:nvCxnSpPr>
              <p:cNvPr id="119" name="Straight Arrow Connector 118"/>
              <p:cNvCxnSpPr/>
              <p:nvPr/>
            </p:nvCxnSpPr>
            <p:spPr>
              <a:xfrm flipH="1">
                <a:off x="-2057400" y="4961527"/>
                <a:ext cx="274320" cy="0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Arrow Connector 119"/>
              <p:cNvCxnSpPr/>
              <p:nvPr/>
            </p:nvCxnSpPr>
            <p:spPr>
              <a:xfrm flipH="1">
                <a:off x="-1570602" y="4956140"/>
                <a:ext cx="274320" cy="5387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1" name="TextBox 120"/>
              <p:cNvSpPr txBox="1"/>
              <p:nvPr/>
            </p:nvSpPr>
            <p:spPr>
              <a:xfrm>
                <a:off x="-1775227" y="4972302"/>
                <a:ext cx="7812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6”</a:t>
                </a:r>
                <a:endParaRPr lang="en-US" sz="1000" dirty="0"/>
              </a:p>
            </p:txBody>
          </p:sp>
        </p:grpSp>
        <p:sp>
          <p:nvSpPr>
            <p:cNvPr id="151" name="Oval 150"/>
            <p:cNvSpPr/>
            <p:nvPr/>
          </p:nvSpPr>
          <p:spPr>
            <a:xfrm>
              <a:off x="-2133600" y="4270383"/>
              <a:ext cx="228600" cy="22541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4191000" y="76200"/>
            <a:ext cx="4415190" cy="3276600"/>
            <a:chOff x="4191000" y="76200"/>
            <a:chExt cx="4415190" cy="3276600"/>
          </a:xfrm>
        </p:grpSpPr>
        <p:sp>
          <p:nvSpPr>
            <p:cNvPr id="45" name="Rectangle 44"/>
            <p:cNvSpPr/>
            <p:nvPr/>
          </p:nvSpPr>
          <p:spPr>
            <a:xfrm>
              <a:off x="4439920" y="370388"/>
              <a:ext cx="4166270" cy="57319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6324600" y="953312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47"/>
            <p:cNvSpPr/>
            <p:nvPr/>
          </p:nvSpPr>
          <p:spPr>
            <a:xfrm>
              <a:off x="4783530" y="1015234"/>
              <a:ext cx="678567" cy="2337566"/>
            </a:xfrm>
            <a:prstGeom prst="trapezoid">
              <a:avLst>
                <a:gd name="adj" fmla="val 854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999114" y="943584"/>
              <a:ext cx="247399" cy="716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apezoid 51"/>
            <p:cNvSpPr/>
            <p:nvPr/>
          </p:nvSpPr>
          <p:spPr>
            <a:xfrm>
              <a:off x="7574470" y="1015234"/>
              <a:ext cx="678567" cy="2337566"/>
            </a:xfrm>
            <a:prstGeom prst="trapezoid">
              <a:avLst>
                <a:gd name="adj" fmla="val 854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790054" y="943584"/>
              <a:ext cx="247399" cy="716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Isosceles Triangle 53"/>
            <p:cNvSpPr/>
            <p:nvPr/>
          </p:nvSpPr>
          <p:spPr>
            <a:xfrm flipV="1">
              <a:off x="6454333" y="943584"/>
              <a:ext cx="137444" cy="14329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5019731" y="549512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810671" y="549512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 rot="5400000" flipV="1">
              <a:off x="4299548" y="588264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5019731" y="121227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 rot="5400000" flipV="1">
              <a:off x="4703290" y="1251022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7810671" y="121227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/>
            <p:cNvSpPr/>
            <p:nvPr/>
          </p:nvSpPr>
          <p:spPr>
            <a:xfrm rot="5400000" flipV="1">
              <a:off x="7481314" y="1251022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324600" y="585336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6412017" y="513686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 flipV="1">
              <a:off x="4572000" y="979409"/>
              <a:ext cx="0" cy="340335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V="1">
              <a:off x="4530549" y="1319744"/>
              <a:ext cx="651051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191000" y="966594"/>
              <a:ext cx="533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3’</a:t>
              </a:r>
              <a:endParaRPr lang="en-US" dirty="0"/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6324600" y="285344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6057088" y="1897718"/>
              <a:ext cx="914400" cy="84392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 smtClean="0">
                  <a:solidFill>
                    <a:schemeClr val="tx1"/>
                  </a:solidFill>
                </a:rPr>
                <a:t>X-Section</a:t>
              </a:r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54" name="Isosceles Triangle 153"/>
            <p:cNvSpPr/>
            <p:nvPr/>
          </p:nvSpPr>
          <p:spPr>
            <a:xfrm flipV="1">
              <a:off x="6445566" y="2755758"/>
              <a:ext cx="137444" cy="14329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6172200" y="2751372"/>
              <a:ext cx="141183" cy="1508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6716817" y="1746875"/>
              <a:ext cx="141183" cy="1508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9" name="Group 158"/>
            <p:cNvGrpSpPr/>
            <p:nvPr/>
          </p:nvGrpSpPr>
          <p:grpSpPr>
            <a:xfrm>
              <a:off x="6976037" y="2250960"/>
              <a:ext cx="143299" cy="396990"/>
              <a:chOff x="7014949" y="2217279"/>
              <a:chExt cx="143299" cy="396990"/>
            </a:xfrm>
          </p:grpSpPr>
          <p:sp>
            <p:nvSpPr>
              <p:cNvPr id="157" name="Rectangle 156"/>
              <p:cNvSpPr/>
              <p:nvPr/>
            </p:nvSpPr>
            <p:spPr>
              <a:xfrm>
                <a:off x="7016973" y="2463426"/>
                <a:ext cx="141183" cy="150843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Isosceles Triangle 157"/>
              <p:cNvSpPr/>
              <p:nvPr/>
            </p:nvSpPr>
            <p:spPr>
              <a:xfrm rot="16200000" flipV="1">
                <a:off x="7017877" y="2214351"/>
                <a:ext cx="137444" cy="143299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0" name="Rounded Rectangle 159"/>
            <p:cNvSpPr/>
            <p:nvPr/>
          </p:nvSpPr>
          <p:spPr>
            <a:xfrm>
              <a:off x="5999066" y="76200"/>
              <a:ext cx="1011334" cy="1171894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/>
            <p:cNvCxnSpPr>
              <a:stCxn id="160" idx="2"/>
            </p:cNvCxnSpPr>
            <p:nvPr/>
          </p:nvCxnSpPr>
          <p:spPr>
            <a:xfrm>
              <a:off x="6504733" y="1248094"/>
              <a:ext cx="0" cy="428306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4" name="Rectangle 163"/>
          <p:cNvSpPr/>
          <p:nvPr/>
        </p:nvSpPr>
        <p:spPr>
          <a:xfrm>
            <a:off x="5638800" y="3200400"/>
            <a:ext cx="841342" cy="166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Accel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5" name="Rectangle 164"/>
          <p:cNvSpPr/>
          <p:nvPr/>
        </p:nvSpPr>
        <p:spPr>
          <a:xfrm>
            <a:off x="6626258" y="3200400"/>
            <a:ext cx="841342" cy="166339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Strain</a:t>
            </a:r>
            <a:endParaRPr lang="en-US" dirty="0"/>
          </a:p>
        </p:txBody>
      </p:sp>
      <p:sp>
        <p:nvSpPr>
          <p:cNvPr id="143" name="Isosceles Triangle 142"/>
          <p:cNvSpPr/>
          <p:nvPr/>
        </p:nvSpPr>
        <p:spPr>
          <a:xfrm flipV="1">
            <a:off x="7139656" y="962025"/>
            <a:ext cx="137444" cy="1432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Isosceles Triangle 143"/>
          <p:cNvSpPr/>
          <p:nvPr/>
        </p:nvSpPr>
        <p:spPr>
          <a:xfrm flipV="1">
            <a:off x="5715000" y="962025"/>
            <a:ext cx="137444" cy="1432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2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228600" y="3733800"/>
            <a:ext cx="5638800" cy="3124200"/>
            <a:chOff x="228600" y="152400"/>
            <a:chExt cx="5948238" cy="35814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600" y="152400"/>
              <a:ext cx="5948238" cy="358140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295400" y="609600"/>
              <a:ext cx="1818015" cy="423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RMS = 0.0756</a:t>
              </a:r>
              <a:endParaRPr lang="en-US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581400" y="609600"/>
              <a:ext cx="1873489" cy="423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RMS = 0.0062</a:t>
              </a:r>
              <a:endParaRPr lang="en-US" dirty="0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33927" y="333172"/>
            <a:ext cx="8153400" cy="3143656"/>
            <a:chOff x="457200" y="3561944"/>
            <a:chExt cx="8153400" cy="3143656"/>
          </a:xfrm>
        </p:grpSpPr>
        <p:sp>
          <p:nvSpPr>
            <p:cNvPr id="6" name="Rectangle 5"/>
            <p:cNvSpPr/>
            <p:nvPr/>
          </p:nvSpPr>
          <p:spPr>
            <a:xfrm>
              <a:off x="4444330" y="3646988"/>
              <a:ext cx="4166270" cy="57319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329010" y="4229912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apezoid 7"/>
            <p:cNvSpPr/>
            <p:nvPr/>
          </p:nvSpPr>
          <p:spPr>
            <a:xfrm>
              <a:off x="4787940" y="4291834"/>
              <a:ext cx="678567" cy="2337566"/>
            </a:xfrm>
            <a:prstGeom prst="trapezoid">
              <a:avLst>
                <a:gd name="adj" fmla="val 854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003524" y="4220184"/>
              <a:ext cx="247399" cy="716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/>
            <p:cNvSpPr/>
            <p:nvPr/>
          </p:nvSpPr>
          <p:spPr>
            <a:xfrm>
              <a:off x="7578880" y="4291834"/>
              <a:ext cx="678567" cy="2337566"/>
            </a:xfrm>
            <a:prstGeom prst="trapezoid">
              <a:avLst>
                <a:gd name="adj" fmla="val 854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794464" y="4220184"/>
              <a:ext cx="247399" cy="716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/>
            <p:cNvSpPr/>
            <p:nvPr/>
          </p:nvSpPr>
          <p:spPr>
            <a:xfrm flipV="1">
              <a:off x="6458743" y="4220184"/>
              <a:ext cx="137444" cy="14329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024141" y="3826112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7815081" y="3826112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 rot="5400000" flipV="1">
              <a:off x="4303958" y="3864864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024141" y="448887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/>
            <p:cNvSpPr/>
            <p:nvPr/>
          </p:nvSpPr>
          <p:spPr>
            <a:xfrm rot="5400000" flipV="1">
              <a:off x="4707700" y="4527622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7815081" y="448887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400000" flipV="1">
              <a:off x="7485724" y="4527622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329010" y="3861936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6416427" y="3790286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V="1">
              <a:off x="4576410" y="4256009"/>
              <a:ext cx="0" cy="340335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534959" y="4596344"/>
              <a:ext cx="651051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4195410" y="4243194"/>
              <a:ext cx="533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3’</a:t>
              </a:r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329010" y="3561944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122614" y="3602344"/>
              <a:ext cx="526592" cy="658241"/>
            </a:xfrm>
            <a:prstGeom prst="ellipse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066800" y="4254101"/>
              <a:ext cx="1295400" cy="19942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1611417" y="541020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1611417" y="6140925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1714500" y="5715000"/>
              <a:ext cx="0" cy="30480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V="1">
              <a:off x="1066800" y="3733800"/>
              <a:ext cx="1600200" cy="520302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2362200" y="3993951"/>
              <a:ext cx="762000" cy="260151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2362200" y="5924432"/>
              <a:ext cx="762000" cy="320396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ounded Rectangle 46"/>
            <p:cNvSpPr/>
            <p:nvPr/>
          </p:nvSpPr>
          <p:spPr>
            <a:xfrm>
              <a:off x="457200" y="3733800"/>
              <a:ext cx="2667000" cy="2971800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>
              <a:stCxn id="35" idx="2"/>
            </p:cNvCxnSpPr>
            <p:nvPr/>
          </p:nvCxnSpPr>
          <p:spPr>
            <a:xfrm flipH="1">
              <a:off x="3124200" y="3931465"/>
              <a:ext cx="998414" cy="557405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6" t="42185" r="9049" b="9444"/>
          <a:stretch/>
        </p:blipFill>
        <p:spPr bwMode="auto">
          <a:xfrm>
            <a:off x="6239613" y="3843890"/>
            <a:ext cx="2194561" cy="2904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878985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" y="1070610"/>
            <a:ext cx="6918960" cy="471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371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5740400" cy="4305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8800" y="2286000"/>
            <a:ext cx="5994400" cy="4495800"/>
          </a:xfrm>
          <a:prstGeom prst="flowChartManualInput">
            <a:avLst/>
          </a:prstGeom>
        </p:spPr>
      </p:pic>
    </p:spTree>
    <p:extLst>
      <p:ext uri="{BB962C8B-B14F-4D97-AF65-F5344CB8AC3E}">
        <p14:creationId xmlns:p14="http://schemas.microsoft.com/office/powerpoint/2010/main" val="2447418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410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rain_tim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09800"/>
            <a:ext cx="8784361" cy="4073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914400" y="457201"/>
            <a:ext cx="7315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Strain Time History - 07272016 - 3:35PM to </a:t>
            </a:r>
            <a:r>
              <a:rPr lang="en-US" sz="2400" dirty="0" smtClean="0"/>
              <a:t>3:53PM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0701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train_tim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083" y="525339"/>
            <a:ext cx="5147917" cy="2387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train_time_maxevent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9" r="6523"/>
          <a:stretch/>
        </p:blipFill>
        <p:spPr bwMode="auto">
          <a:xfrm>
            <a:off x="32657" y="2462995"/>
            <a:ext cx="9144001" cy="3937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ounded Rectangle 1"/>
          <p:cNvSpPr/>
          <p:nvPr/>
        </p:nvSpPr>
        <p:spPr>
          <a:xfrm>
            <a:off x="7278126" y="728412"/>
            <a:ext cx="419100" cy="175260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7200" y="156007"/>
            <a:ext cx="4449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Strain Time History - Largest Event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58067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112</Words>
  <Application>Microsoft Office PowerPoint</Application>
  <PresentationFormat>On-screen Show (4:3)</PresentationFormat>
  <Paragraphs>50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I76 Viaduct Vibration Survey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Drexel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Braley</dc:creator>
  <cp:lastModifiedBy>John Braley</cp:lastModifiedBy>
  <cp:revision>29</cp:revision>
  <dcterms:created xsi:type="dcterms:W3CDTF">2016-07-11T16:47:55Z</dcterms:created>
  <dcterms:modified xsi:type="dcterms:W3CDTF">2016-08-01T13:04:52Z</dcterms:modified>
</cp:coreProperties>
</file>

<file path=docProps/thumbnail.jpeg>
</file>